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Action1.xml" ContentType="application/vnd.ms-office.inkAction+xml"/>
  <Override PartName="/ppt/ink/inkAction2.xml" ContentType="application/vnd.ms-office.inkAct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74" r:id="rId3"/>
    <p:sldId id="275" r:id="rId4"/>
    <p:sldId id="276" r:id="rId5"/>
    <p:sldId id="277" r:id="rId6"/>
    <p:sldId id="279" r:id="rId7"/>
    <p:sldId id="280" r:id="rId8"/>
    <p:sldId id="281" r:id="rId9"/>
    <p:sldId id="278"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4660"/>
  </p:normalViewPr>
  <p:slideViewPr>
    <p:cSldViewPr snapToGrid="0">
      <p:cViewPr varScale="1">
        <p:scale>
          <a:sx n="59" d="100"/>
          <a:sy n="59" d="100"/>
        </p:scale>
        <p:origin x="94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10T16:27:07.813"/>
    </inkml:context>
    <inkml:brush xml:id="br0">
      <inkml:brushProperty name="width" value="0.08819" units="cm"/>
      <inkml:brushProperty name="height" value="0.35278" units="cm"/>
      <inkml:brushProperty name="color" value="#FFFF00"/>
      <inkml:brushProperty name="tip" value="rectangle"/>
      <inkml:brushProperty name="rasterOp" value="maskPen"/>
    </inkml:brush>
    <inkml:brush xml:id="br1">
      <inkml:brushProperty name="width" value="0.08819" units="cm"/>
      <inkml:brushProperty name="height" value="0.35278" units="cm"/>
      <inkml:brushProperty name="color" value="#C00000"/>
      <inkml:brushProperty name="tip" value="rectangle"/>
      <inkml:brushProperty name="rasterOp" value="maskPen"/>
    </inkml:brush>
  </inkml:definitions>
  <iact:action type="add" startTime="61885">
    <iact:property name="dataType"/>
    <iact:actionData xml:id="d0">
      <inkml:trace xmlns:inkml="http://www.w3.org/2003/InkML" xml:id="stk0" contextRef="#ctx0" brushRef="#br0">3044 10984 0,'0'-25'10,"0"0"0,25-1 8,127-75-5,229-26-6,-26 25 6,-51 52-6,-25 24 6,26 26-7,-102 0 7,76 76-3,-102 77-2,1-27 2,-26 27 0,-25 24 1,0 1 1,-26 50-4,-25-50 5,-25-1-2,25 26-5,-25-25 7,-26-77-6,-25 26 4,0-51-1,0 0 0,0 0 0,0-25 0,0 0 0,0-26 1,-25 26-2,-26 0 3,0 25 0,-25 0-3,0 0-1,25-25 2,-50-1 3,0 26-2,-26-25-5,0 25 8,0-50-5,-25-1-1,-26 26 5,26-26-6,-76-25 4,75 0 0,1 0-1,0 0-2,25 0 2,26 0 0,25-25 2,-51-26-3,51 26 5,-51-26-5,51 25-2,-26 1 3,52-26 0,-1 26 1,0 0 2,0-1-6,26 1 3,0 25 0,-1-51 0,1 26 0,25-26 2,-51 0-4,26 1 2,-1-26 0,1 25 1,25-51-1,-25 52 0,25-1 2,-26 0 0,26 26-3,0-26-2,0-50 3,76-1 2,-25-25-3,25 26 1,-25 25 2,0-26-1,-26 52-1,26-1-3,-26 25 3,1 26 0,-26-25 1,25 0-2,0-1 2,-25 1-1,0 0 0,26-1 2,-1 1-4,26-1 2,-26 1 1,26-26-1,-26 26 3,26 0-2,0-1-5,-1-24 4,1 24 0,0 1 3,0-1-2,25 1-4,-51 25 5,26-25-1,0 25-5,-26 0 6,0 0-4,1 0 5,-1 0 7,0 0-2,1 0 14,-1 0 19,1 0-31,-1 0-1,0 0 43</inkml:trace>
    </iact:actionData>
  </iact:action>
  <iact:action type="add" startTime="65766">
    <iact:property name="dataType"/>
    <iact:actionData xml:id="d1">
      <inkml:trace xmlns:inkml="http://www.w3.org/2003/InkML" xml:id="stk1" contextRef="#ctx0" brushRef="#br1">3196 10857 0,'0'-25'21,"51"0"-2,278-51-9,128-26 4,-178 77-8,-25-1 4,-102-24 4,25 50-6,-75 0 3,25 0-3,-51 25 2,0 51 2,25-25 0,-50 0-5,-25-1 4,24 52-3,-24-51 5,-26 25-5,25-26 5,-25 1-5,25 0 1,-25 0 1,0 25 1,0-26 0,0 1 0,0 25-3,0 51 2,-25 25 2,0 0-4,-26 26 2,26-77 1,-1 26-2,1-51 1,-1 26 1,1-26-1,25-25 0,-25 25 0,-26 0 0,26-25 1,-1 50 1,1-50-4,-1 0 5,1-1-6,0 1 7,-1 0-8,1-1 7,0 1-2,-1 0-2,1 0-1,-26-26 2,26 26 0,-26-26 0,0 0 0,-25 1 4,25-1-8,-50-25 6,0 0-2,24 0-1,-24 0 1,25 0 0,0-25 2,25-1-4,-25 1 5,0-26-6,25 1 7,0 24-4,26-24-4,-26-1 7,26 25-2,-1-24-4,1 24 6,0-24-2,25 24-5,-26-24 8,1 50-6,0-51 3,-1 25-2,1-24 2,0 24-3,-1-24 6,1-1-5,-1-25-2,1 0 6,0-26-2,-1 26-1,1 25 0,0-25-3,25 26 4,-26-1-2,26-51 1,0 77 2,0-76-2,0 24-2,0 1 4,0 26-4,0-27 4,0 27-3,0-26 1,0 50 0,0-24 0,0-1 2,0 25-3,0 1 1,0 0 10,26-26-10,-26 26 0,25-1 6,0 1-10,-25 0 5,26 25-3,-1-26 4,0 1 6,1-1-4,-26 1 2,25 0-5,1-1 11,-1 26-4,0-25 2,1 0 10,-1 25 24</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10T16:27:07.813"/>
    </inkml:context>
    <inkml:brush xml:id="br0">
      <inkml:brushProperty name="width" value="0.08819" units="cm"/>
      <inkml:brushProperty name="height" value="0.35278" units="cm"/>
      <inkml:brushProperty name="color" value="#C00000"/>
      <inkml:brushProperty name="tip" value="rectangle"/>
      <inkml:brushProperty name="rasterOp" value="maskPen"/>
    </inkml:brush>
  </inkml:definitions>
  <iact:action type="add" startTime="4791">
    <iact:property name="dataType"/>
    <iact:actionData xml:id="d0">
      <inkml:trace xmlns:inkml="http://www.w3.org/2003/InkML" xml:id="stk0" contextRef="#ctx0" brushRef="#br0">11669 2842 0,'127'-51'5,"228"-51"1,127-24 5,-76-1-2,-51 51 3,-51 25-4,77 0 2,-128 51 2,1 0-4,-51 0 4,0 26-2,-25-1-1,25 26 3,-26-26-4,-75 0 2,24 1 3,1-26-3,-25 25-3,-26 1 3,25-1 0,-25 26 4,1-26-3,-1 26-3,0-1-1,-26 1 4,1 51-1,0-52 1,25 1-2,-51 0 2,1 25 2,-1-25-7,1-1 5,-26 1-2,25 51 5,-25-1-4,0-25-3,0 51 3,0-51 2,0 0-2,0 0-1,0-25 2,-25-26-2,25 26 1,0-25 0,-26 24 3,26-24-6,-25-1 7,-1 26-6,1 25 3,-26 0-3,1-25 1,-52-1 5,26 52-4,-51-51 0,0-26 1,0 51-2,26-76-1,-26 25 1,51 1 1,-51-26 2,-25 0-1,0 0-3,0 0 2,-51 0 2,25-76-4,-50 50 3,76-50-2,25 51 1,0-51 3,-51 50-5,77-50 2,-77 26 0,51-27 4,1 27-8,-1-26 7,0 25-2,0-51-1,26 52-3,-1-26 6,-25 25-6,26 0 3,25-25 4,0 25-7,-1 1 5,27 24-4,-1-25 5,0 26-3,1-26 1,-1-25-5,0 51 7,0-26-6,1 26 3,24-26 4,-25 26-7,26-1 3,0 26 0,-1 0 0,1-25 0,25 0 2,-25 25-3,-1 0 0,26-26 3</inkml:trace>
    </iact:actionData>
  </iact:action>
  <iact:action type="add" startTime="10273">
    <iact:property name="dataType"/>
    <iact:actionData xml:id="d1">
      <inkml:trace xmlns:inkml="http://www.w3.org/2003/InkML" xml:id="stk1" contextRef="#ctx0" brushRef="#br0">3196 10578 0,'25'0'81,"51"0"-71,51 0 1,25 0-1,0 76 0,-25-50 2,51 50-3,-102-51 3,51 26-2,-51 0-3,25 50 6,-24-50-5,24 0 4,-50 50-1,25-50-4,-25 25 6,25 25-6,-51-50 7,26 25-8,-26-25 8,1 0-8,-1-1 5,0 1-1,1 0 0,-26 0 0,25-1 2,-25 1-2,0 0-2,0 25 4,25-25-1,-25 50-1,0-25-2,0 0 4,0 0-4,0 1 4,0-27-4,0 1 2,0 0 2,0-26-2,0 1-1,0-1 1,0 0 2,-25 1 220,25 24-223,-51 77 4,26 0-6,-26-51 3,0 51 1,1-51 2,-1 0-2,0-25-3,26 50 0,-26-50 5,26 0-3,-51 25 2,50-25-4,-24-26 0,24 26 1,-25-1 5,26-24-4,0-1 0,-26 1-3,51-1 3,-25 0 0,-26 1 3,25-1-6,-24 0 3,24-25 1,-24 26-1,50-1 2,-51-25-2,26 25 0,-1-25 0,1 26 2,-26-26-5,0 0 14,1 0-12,-1-26 3,-25-24-2,25-1 1,0-25-4,1 25 3,-1 0 4,25 1-4,1-26 0,0 25-3,-1-25 3,1 0 4,0 25-4,-1-25-4,26 25 4,-50-25 2,50 0-3,-26 25 1,26-50 2,-25 25-1,25 0-3,0-1 3,-26 27-2,26-52 3,0 77-4,0-26 3,0 0-2,0 26 1,0-26 2,0 1-1,0 24-4,0-25 3,0 1 13,0-1-13,0 0-2,0 1 3,0-27-2,0 27 4,0-1-5,0-25 3,0 25-1,0 0 1,26 1 0,-26-1-4,25 0 6,1-25-3,-1 0 0,0 76-2,1-51 6,-1 1-6,-25 24 3,25-25-1,1 26-1,-26 0 1,25-1-1,0 26 3,1-25-4,-1 0 4,-25-26-2,26 26 1,-26-1-1,25-25-3,0 51 6,-25-25-4,26 0 2,-1-1-3,-25 1 2,25-26 4,1 51-8,-26-25 4,25 0 11,0-1-9,-25 1-4,26-1 6,-1 1-8,1 0 16,-1 25-11,-25-26 17,25 26-16,-25-25-2,26 0-2,-1 25 2,-25-26 0,25 1 3,1 25-3,-1-26 1,1 26 8,-1-25 2,0 25-4,-25-25 46</inkml:trace>
    </iact:actionData>
  </iact:action>
  <iact:action type="add" startTime="15018">
    <iact:property name="dataType"/>
    <iact:actionData xml:id="d2">
      <inkml:trace xmlns:inkml="http://www.w3.org/2003/InkML" xml:id="stk2" contextRef="#ctx0" brushRef="#br0">19558 10959 0,'26'-25'23,"24"25"-14,103-26 0,24 1 4,-25-1-2,1 26-4,24 0 5,-75 0-2,25 0-2,-51 0 5,25 0-4,1 26 0,-26-1 2,-26 1 1,1 24-5,25 1 3,0 0 5,-25 50-7,0-50 0,0 25 2,-26-25 0,26 50 4,-1-50-5,-24 0-2,-1-1 3,1 1 1,24 25 2,1 26-3,0-1-3,25 26 3,-51-26 0,1-24 1,-1-1 2,0-26-7,1 52 4,-26-51 2,25 25 0,-25-26-3,0 27 1,0-1 1,0-26-4,0 26 4,-25 26 0,-1-51-1,-24-1 3,-1 26-4,0-25 3,0 0-7,-25 25 9,26-25-4,-27-1 0,27 1-3,-26-25 3,-26-1 0,26 0 1,0 26-2,-26-26 1,26-25 0,0 0 0,0 0 3,25 0-3,1 0-2,-1 0 4,26 0-2,-26 0-2,0 0 3,0 0 0,26 0-2,-26 0 3,0 0-4,1-25 2,24 25 0,-24-25 4,-1-1-8,0 1 4,26 0 1,-26-1 2,0 1-2,26-1-5,-26 1 4,26 0 0,-1-1 4,1-24-7,0 50 2,-1-51 2,-24-25-1,24 25 0,-50 0 1,51 1 2,-26-26-3,26 25-3,-26-51 3,26 52 0,-1-26 0,1-1 4,-1 1-8,1 0 4,0 25 4,-26-25-8,51 26 5,-25-1-1,25 0 1,0 26-2,0-1 1,0-24 2,0 24 0,0 1-4,0-26 1,0 26 1,0 0 1,0-26 8,0 25-7,0 1-4,0-26 2,0 26 0,0-26 11,0 26-11,0-26 2,0 26-4,0-26 2,0 0 0,25 51 3,0-50-3,26-52 0,-26 51 2,1 1-6,50-1 8,-51 0-8,1 0 5,-1 1-2,0 24 2,-25 1 0,26 0-2,-1 25 23,-25-26-24,26 26 4,-26-25-4,25 25 6,0-25-5,-25-1-1,26 1 2,-1 25 0,26-26 4,-26 1-6,0 25 0,1 0 2,-26-25 21,25 25-21</inkml:trace>
    </iact:actionData>
  </iact:action>
  <iact:action type="add" startTime="29829">
    <iact:property name="dataType"/>
    <iact:actionData xml:id="d3">
      <inkml:trace xmlns:inkml="http://www.w3.org/2003/InkML" xml:id="stk3" contextRef="#ctx0" brushRef="#br0">19508 11213 0,'0'-26'11,"0"1"284,50-1-255,26 26-28,1 0-4,49 0 3,-75 0-2,25 0 4,-25 0-5,-26 0 2,1 0 0,-1 0 11,0 0-10,1 0 29,-26 26 90</inkml:trace>
    </iact:actionData>
  </iact:action>
  <iact:action type="add" startTime="31319">
    <iact:property name="dataType"/>
    <iact:actionData xml:id="d4">
      <inkml:trace xmlns:inkml="http://www.w3.org/2003/InkML" xml:id="stk4" contextRef="#ctx0" brushRef="#br0">21283 11644 0,'26'0'33,"-1"0"-25,51 0 2,0 0 0,77 0 0,-77-26 0,-26 26 2,1 0-4,-26 0 2,1 0 3,-1 0-5,1 0 2</inkml:trace>
    </iact:actionData>
  </iact:action>
  <iact:action type="add" startTime="32462">
    <iact:property name="dataType"/>
    <iact:actionData xml:id="d5">
      <inkml:trace xmlns:inkml="http://www.w3.org/2003/InkML" xml:id="stk5" contextRef="#ctx0" brushRef="#br0">21385 12253 0,'25'0'11,"77"0"-1,101 0 0,-51 0 0,0 0 0,-25 0 0,-51 0 0,0 0 1,-25 25-1,0-25 0,-1 0 0</inkml:trace>
    </iact:actionData>
  </iact:action>
  <iact:action type="add" startTime="39275">
    <iact:property name="dataType"/>
    <iact:actionData xml:id="d6">
      <inkml:trace xmlns:inkml="http://www.w3.org/2003/InkML" xml:id="stk6" contextRef="#ctx0" brushRef="#br0">4287 13318 0,'0'-25'10,"0"-1"0,76 1 1,51-26-2,-1-25 1,-50 51 0,51-26 1,-76 0 3,0 26-5,-26-26-2,1-25 3,24 0 0,-24 0 4,-26-51-8,25-25 5,-25 50 1,0-25-4,0-25 4,0 51-2,0-26 1,-25 25-2,-26-24 0,26-1 0,-1 51 2,26-26-1,-51 1 0,26 50 0,0-25 0,-1 25 0,1 26 0,0-26 0,-26 26 0,25-26 1,-24 26-1,-1-1 0,0 1 4,1 0-8,-1 25 5,0-26-2,0 26 5,1-25-7,-1 25 3,0 0 0,0 0 0,1 0 0,24 0 2,-24 0-1,-1 0-2,0 25-1,0-25 3,1 26 2,50-1-4,-77 0-1,27 1 4,-26-1-4,25 0 3,0 1-2,0-1 2,26 26-1,-26-26 3,1-25-6,24 51 4,-24-26-2,24 1 1,1-1 0,-1 0 1,-24-25-1,24 26 5,1-26-10,0 25 5,-1 1 0,26-1 0,-25 26 4,-1-26-7,1 51 3,-26 0 0,1 76 0,24-25 0,1 25 0,0-50 4,-1-1-8,26-25 4,0 26 3,0-77-5,0 77 4,0-52-1,51 1-4,-26 25 5,26-25-4,25 0 5,-25 25-6,-26-76 3,1 25 0,-1 1 1,0-1 3,1 0-8,-1-25 14,-25 26 1</inkml:trace>
    </iact:actionData>
  </iact:action>
</iact:actions>
</file>

<file path=ppt/media/image1.jpg>
</file>

<file path=ppt/media/image2.png>
</file>

<file path=ppt/media/image3.png>
</file>

<file path=ppt/media/image4.png>
</file>

<file path=ppt/media/image5.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1/10/2019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1/10/2019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1.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4.png"/><Relationship Id="rId4" Type="http://schemas.microsoft.com/office/2011/relationships/inkAction" Target="../ink/inkAction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5.png"/><Relationship Id="rId4" Type="http://schemas.microsoft.com/office/2011/relationships/inkAction" Target="../ink/inkAction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134">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81DB10-A911-43A3-A2AF-37E3073F830B}"/>
              </a:ext>
            </a:extLst>
          </p:cNvPr>
          <p:cNvSpPr>
            <a:spLocks noGrp="1"/>
          </p:cNvSpPr>
          <p:nvPr>
            <p:ph type="ctrTitle"/>
          </p:nvPr>
        </p:nvSpPr>
        <p:spPr>
          <a:xfrm>
            <a:off x="6276995" y="209159"/>
            <a:ext cx="5810792" cy="2889114"/>
          </a:xfrm>
        </p:spPr>
        <p:txBody>
          <a:bodyPr anchor="b">
            <a:normAutofit/>
          </a:bodyPr>
          <a:lstStyle/>
          <a:p>
            <a:pPr algn="l"/>
            <a:r>
              <a:rPr lang="en-US" sz="3200" b="1" dirty="0">
                <a:solidFill>
                  <a:schemeClr val="bg1"/>
                </a:solidFill>
              </a:rPr>
              <a:t>Apache Hive Interview Questions</a:t>
            </a:r>
          </a:p>
        </p:txBody>
      </p:sp>
      <p:sp>
        <p:nvSpPr>
          <p:cNvPr id="3" name="Subtitle 2">
            <a:extLst>
              <a:ext uri="{FF2B5EF4-FFF2-40B4-BE49-F238E27FC236}">
                <a16:creationId xmlns:a16="http://schemas.microsoft.com/office/drawing/2014/main" id="{0F7B3630-F42F-42E1-AC9D-CC2B4953D362}"/>
              </a:ext>
            </a:extLst>
          </p:cNvPr>
          <p:cNvSpPr>
            <a:spLocks noGrp="1"/>
          </p:cNvSpPr>
          <p:nvPr>
            <p:ph type="subTitle" idx="1"/>
          </p:nvPr>
        </p:nvSpPr>
        <p:spPr>
          <a:xfrm>
            <a:off x="6443536" y="3256342"/>
            <a:ext cx="5189664" cy="1859944"/>
          </a:xfrm>
        </p:spPr>
        <p:txBody>
          <a:bodyPr anchor="t">
            <a:normAutofit fontScale="77500" lnSpcReduction="20000"/>
          </a:bodyPr>
          <a:lstStyle/>
          <a:p>
            <a:pPr algn="l"/>
            <a:r>
              <a:rPr lang="en-US" sz="4400" dirty="0" err="1">
                <a:highlight>
                  <a:srgbClr val="00FFFF"/>
                </a:highlight>
              </a:rPr>
              <a:t>SortBy</a:t>
            </a:r>
            <a:r>
              <a:rPr lang="en-US" sz="4400" dirty="0">
                <a:solidFill>
                  <a:schemeClr val="bg1"/>
                </a:solidFill>
              </a:rPr>
              <a:t> vs </a:t>
            </a:r>
            <a:r>
              <a:rPr lang="en-US" sz="4400" dirty="0" err="1">
                <a:highlight>
                  <a:srgbClr val="00FFFF"/>
                </a:highlight>
              </a:rPr>
              <a:t>OrderBy</a:t>
            </a:r>
            <a:r>
              <a:rPr lang="en-US" sz="4400" dirty="0">
                <a:solidFill>
                  <a:schemeClr val="bg1"/>
                </a:solidFill>
              </a:rPr>
              <a:t> vs</a:t>
            </a:r>
          </a:p>
          <a:p>
            <a:pPr algn="l"/>
            <a:endParaRPr lang="en-US" sz="4400" dirty="0">
              <a:solidFill>
                <a:schemeClr val="bg1"/>
              </a:solidFill>
            </a:endParaRPr>
          </a:p>
          <a:p>
            <a:pPr algn="l"/>
            <a:r>
              <a:rPr lang="en-US" sz="4400" dirty="0">
                <a:solidFill>
                  <a:schemeClr val="bg1"/>
                </a:solidFill>
              </a:rPr>
              <a:t> </a:t>
            </a:r>
            <a:r>
              <a:rPr lang="en-US" sz="4400" dirty="0">
                <a:highlight>
                  <a:srgbClr val="00FFFF"/>
                </a:highlight>
              </a:rPr>
              <a:t>Cluster By </a:t>
            </a:r>
            <a:r>
              <a:rPr lang="en-US" sz="4400" dirty="0">
                <a:solidFill>
                  <a:schemeClr val="bg1"/>
                </a:solidFill>
              </a:rPr>
              <a:t>vs </a:t>
            </a:r>
            <a:r>
              <a:rPr lang="en-US" sz="4400" dirty="0">
                <a:highlight>
                  <a:srgbClr val="00FFFF"/>
                </a:highlight>
              </a:rPr>
              <a:t>Distribute By</a:t>
            </a:r>
          </a:p>
        </p:txBody>
      </p:sp>
      <p:sp>
        <p:nvSpPr>
          <p:cNvPr id="137" name="Freeform: Shape 136">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9" name="Freeform: Shape 138">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Image result for hive">
            <a:extLst>
              <a:ext uri="{FF2B5EF4-FFF2-40B4-BE49-F238E27FC236}">
                <a16:creationId xmlns:a16="http://schemas.microsoft.com/office/drawing/2014/main" id="{423E7BF3-1D58-4CAA-B237-15A6E4CD09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382" y="925947"/>
            <a:ext cx="4047843" cy="363793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2D23320-73BC-4F89-BA4E-49806CED53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41280" y="5354320"/>
            <a:ext cx="1920240" cy="1473200"/>
          </a:xfrm>
          <a:prstGeom prst="rect">
            <a:avLst/>
          </a:prstGeom>
        </p:spPr>
      </p:pic>
      <p:pic>
        <p:nvPicPr>
          <p:cNvPr id="7" name="Audio 6">
            <a:hlinkClick r:id="" action="ppaction://media"/>
            <a:extLst>
              <a:ext uri="{FF2B5EF4-FFF2-40B4-BE49-F238E27FC236}">
                <a16:creationId xmlns:a16="http://schemas.microsoft.com/office/drawing/2014/main" id="{199FEAA8-09D9-43C9-979F-E9433E9817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5358600"/>
      </p:ext>
    </p:extLst>
  </p:cSld>
  <p:clrMapOvr>
    <a:masterClrMapping/>
  </p:clrMapOvr>
  <mc:AlternateContent xmlns:mc="http://schemas.openxmlformats.org/markup-compatibility/2006">
    <mc:Choice xmlns:p14="http://schemas.microsoft.com/office/powerpoint/2010/main" Requires="p14">
      <p:transition spd="slow" p14:dur="2000" advTm="29124"/>
    </mc:Choice>
    <mc:Fallback>
      <p:transition spd="slow" advTm="29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6" name="Audio 5">
            <a:hlinkClick r:id="" action="ppaction://media"/>
            <a:extLst>
              <a:ext uri="{FF2B5EF4-FFF2-40B4-BE49-F238E27FC236}">
                <a16:creationId xmlns:a16="http://schemas.microsoft.com/office/drawing/2014/main" id="{7E550FA6-09CC-4F48-96D1-1A566F8A06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6202"/>
    </mc:Choice>
    <mc:Fallback>
      <p:transition spd="slow" advTm="6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Order by</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lnSpcReduction="10000"/>
          </a:bodyPr>
          <a:lstStyle/>
          <a:p>
            <a:pPr marL="457200" lvl="1" indent="0">
              <a:buNone/>
            </a:pPr>
            <a:r>
              <a:rPr lang="en-US" dirty="0"/>
              <a:t>The </a:t>
            </a:r>
            <a:r>
              <a:rPr lang="en-US" i="1" dirty="0"/>
              <a:t>ORDER BY</a:t>
            </a:r>
            <a:r>
              <a:rPr lang="en-US" dirty="0"/>
              <a:t> syntax in Hive QL is similar to the syntax of </a:t>
            </a:r>
            <a:r>
              <a:rPr lang="en-US" i="1" dirty="0"/>
              <a:t>ORDER BY</a:t>
            </a:r>
            <a:r>
              <a:rPr lang="en-US" dirty="0"/>
              <a:t> in SQL language.</a:t>
            </a:r>
          </a:p>
          <a:p>
            <a:pPr marL="457200" lvl="1" indent="0">
              <a:buNone/>
            </a:pPr>
            <a:r>
              <a:rPr lang="en-US" dirty="0" err="1"/>
              <a:t>Eg</a:t>
            </a:r>
            <a:r>
              <a:rPr lang="en-US" dirty="0"/>
              <a:t> - SELECT expression (',' expression)* FROM </a:t>
            </a:r>
            <a:r>
              <a:rPr lang="en-US" dirty="0" err="1"/>
              <a:t>src</a:t>
            </a:r>
            <a:r>
              <a:rPr lang="en-US" dirty="0"/>
              <a:t> </a:t>
            </a:r>
            <a:r>
              <a:rPr lang="en-US" dirty="0" err="1"/>
              <a:t>orderBy</a:t>
            </a:r>
            <a:endParaRPr lang="en-US" dirty="0"/>
          </a:p>
          <a:p>
            <a:pPr marL="457200" lvl="1" indent="0">
              <a:buNone/>
            </a:pPr>
            <a:endParaRPr lang="en-US" dirty="0"/>
          </a:p>
          <a:p>
            <a:pPr marL="457200" lvl="1" indent="0">
              <a:buNone/>
            </a:pPr>
            <a:r>
              <a:rPr lang="en-US" dirty="0"/>
              <a:t>Hive Order By provide the total/Complete order of all results.</a:t>
            </a:r>
          </a:p>
          <a:p>
            <a:pPr marL="457200" lvl="1" indent="0">
              <a:buNone/>
            </a:pPr>
            <a:endParaRPr lang="en-US" dirty="0"/>
          </a:p>
          <a:p>
            <a:pPr marL="457200" lvl="1" indent="0">
              <a:buNone/>
            </a:pPr>
            <a:r>
              <a:rPr lang="en-US" b="1" dirty="0"/>
              <a:t>There are some limitations in the "order by" clause</a:t>
            </a:r>
            <a:r>
              <a:rPr lang="en-US" dirty="0"/>
              <a:t>. </a:t>
            </a:r>
          </a:p>
          <a:p>
            <a:pPr marL="457200" lvl="1" indent="0">
              <a:buNone/>
            </a:pPr>
            <a:r>
              <a:rPr lang="en-US" dirty="0"/>
              <a:t>In the strict mode (i.e.,  </a:t>
            </a:r>
            <a:r>
              <a:rPr lang="en-US" b="1" dirty="0" err="1"/>
              <a:t>hive.mapred.mode</a:t>
            </a:r>
            <a:r>
              <a:rPr lang="en-US" b="1" dirty="0"/>
              <a:t> =strict</a:t>
            </a:r>
            <a:r>
              <a:rPr lang="en-US" dirty="0"/>
              <a:t>), the order by clause has to be followed by a "limit" clause. </a:t>
            </a:r>
          </a:p>
          <a:p>
            <a:pPr marL="457200" lvl="1" indent="0">
              <a:buNone/>
            </a:pPr>
            <a:endParaRPr lang="en-US" dirty="0"/>
          </a:p>
          <a:p>
            <a:pPr marL="457200" lvl="1" indent="0">
              <a:buNone/>
            </a:pPr>
            <a:r>
              <a:rPr lang="en-US" dirty="0"/>
              <a:t>The limit clause is not necessary if you set </a:t>
            </a:r>
            <a:r>
              <a:rPr lang="en-US" b="1" dirty="0" err="1"/>
              <a:t>hive.mapred.mode</a:t>
            </a:r>
            <a:r>
              <a:rPr lang="en-US" b="1" dirty="0"/>
              <a:t> to </a:t>
            </a:r>
            <a:r>
              <a:rPr lang="en-US" b="1" dirty="0" err="1"/>
              <a:t>nonstrict</a:t>
            </a:r>
            <a:r>
              <a:rPr lang="en-US" dirty="0"/>
              <a:t>. </a:t>
            </a:r>
          </a:p>
          <a:p>
            <a:pPr marL="457200" lvl="1" indent="0">
              <a:buNone/>
            </a:pPr>
            <a:endParaRPr lang="en-US" dirty="0"/>
          </a:p>
          <a:p>
            <a:pPr marL="457200" lvl="1" indent="0">
              <a:buNone/>
            </a:pPr>
            <a:r>
              <a:rPr lang="en-US" dirty="0"/>
              <a:t>The reason is that in order to impose total order of all results, there has to be one reducer to sort the final output. If the number of rows in the output is too large, the single reducer could take a very long time to finish.</a:t>
            </a:r>
          </a:p>
        </p:txBody>
      </p:sp>
      <p:pic>
        <p:nvPicPr>
          <p:cNvPr id="9" name="Audio 8">
            <a:hlinkClick r:id="" action="ppaction://media"/>
            <a:extLst>
              <a:ext uri="{FF2B5EF4-FFF2-40B4-BE49-F238E27FC236}">
                <a16:creationId xmlns:a16="http://schemas.microsoft.com/office/drawing/2014/main" id="{0013E050-E29B-4CD3-A6B7-5C1D455D03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5999221"/>
      </p:ext>
    </p:extLst>
  </p:cSld>
  <p:clrMapOvr>
    <a:masterClrMapping/>
  </p:clrMapOvr>
  <mc:AlternateContent xmlns:mc="http://schemas.openxmlformats.org/markup-compatibility/2006">
    <mc:Choice xmlns:p14="http://schemas.microsoft.com/office/powerpoint/2010/main" Requires="p14">
      <p:transition spd="slow" p14:dur="2000" advTm="140372"/>
    </mc:Choice>
    <mc:Fallback>
      <p:transition spd="slow" advTm="140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Sort By</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dirty="0"/>
              <a:t>The </a:t>
            </a:r>
            <a:r>
              <a:rPr lang="en-US" i="1" dirty="0"/>
              <a:t>SORT BY</a:t>
            </a:r>
            <a:r>
              <a:rPr lang="en-US" dirty="0"/>
              <a:t> syntax is similar to the syntax of </a:t>
            </a:r>
            <a:r>
              <a:rPr lang="en-US" i="1" dirty="0"/>
              <a:t>ORDER BY</a:t>
            </a:r>
            <a:r>
              <a:rPr lang="en-US" dirty="0"/>
              <a:t> in SQL language.</a:t>
            </a:r>
          </a:p>
          <a:p>
            <a:pPr marL="457200" lvl="1" indent="0">
              <a:buNone/>
            </a:pPr>
            <a:r>
              <a:rPr lang="en-US" dirty="0"/>
              <a:t>E.g. SELECT expression (',' expression)* FROM </a:t>
            </a:r>
            <a:r>
              <a:rPr lang="en-US" dirty="0" err="1"/>
              <a:t>src</a:t>
            </a:r>
            <a:r>
              <a:rPr lang="en-US" dirty="0"/>
              <a:t> </a:t>
            </a:r>
            <a:r>
              <a:rPr lang="en-US" dirty="0" err="1"/>
              <a:t>sortBy</a:t>
            </a:r>
            <a:endParaRPr lang="en-US" dirty="0"/>
          </a:p>
          <a:p>
            <a:pPr marL="457200" lvl="1" indent="0">
              <a:buNone/>
            </a:pPr>
            <a:endParaRPr lang="en-US" dirty="0"/>
          </a:p>
          <a:p>
            <a:pPr marL="457200" lvl="1" indent="0">
              <a:buNone/>
            </a:pPr>
            <a:r>
              <a:rPr lang="en-US" dirty="0"/>
              <a:t>Hive uses the columns in </a:t>
            </a:r>
            <a:r>
              <a:rPr lang="en-US" i="1" dirty="0"/>
              <a:t>SORT BY</a:t>
            </a:r>
            <a:r>
              <a:rPr lang="en-US" dirty="0"/>
              <a:t> to sort the rows before feeding the rows to a reducer. </a:t>
            </a:r>
          </a:p>
          <a:p>
            <a:pPr marL="457200" lvl="1" indent="0">
              <a:buNone/>
            </a:pPr>
            <a:endParaRPr lang="en-US" dirty="0"/>
          </a:p>
          <a:p>
            <a:pPr marL="457200" lvl="1" indent="0">
              <a:buNone/>
            </a:pPr>
            <a:r>
              <a:rPr lang="en-US" dirty="0"/>
              <a:t>Hive supports </a:t>
            </a:r>
            <a:r>
              <a:rPr lang="en-US" i="1" dirty="0"/>
              <a:t>SORT BY</a:t>
            </a:r>
            <a:r>
              <a:rPr lang="en-US" dirty="0"/>
              <a:t> which sorts the data per </a:t>
            </a:r>
            <a:r>
              <a:rPr lang="en-US" dirty="0" err="1"/>
              <a:t>reducer,this</a:t>
            </a:r>
            <a:r>
              <a:rPr lang="en-US" dirty="0"/>
              <a:t> means there is no </a:t>
            </a:r>
            <a:r>
              <a:rPr lang="en-US" dirty="0" err="1"/>
              <a:t>no</a:t>
            </a:r>
            <a:r>
              <a:rPr lang="en-US" dirty="0"/>
              <a:t> final reducer which can do the complete ordering, that's why final data set may be partially ordered.</a:t>
            </a:r>
          </a:p>
          <a:p>
            <a:pPr marL="457200" lvl="1" indent="0">
              <a:buNone/>
            </a:pPr>
            <a:endParaRPr lang="en-US" dirty="0"/>
          </a:p>
          <a:p>
            <a:pPr marL="457200" lvl="1" indent="0">
              <a:buNone/>
            </a:pPr>
            <a:r>
              <a:rPr lang="en-US" b="1" dirty="0"/>
              <a:t>The sort order will be dependent on the column types:</a:t>
            </a:r>
          </a:p>
          <a:p>
            <a:pPr marL="457200" lvl="1" indent="0">
              <a:buNone/>
            </a:pPr>
            <a:r>
              <a:rPr lang="en-US" dirty="0"/>
              <a:t>If the column is of numeric type, then the sort order is also in numeric order. </a:t>
            </a:r>
          </a:p>
          <a:p>
            <a:pPr marL="457200" lvl="1" indent="0">
              <a:buNone/>
            </a:pPr>
            <a:r>
              <a:rPr lang="en-US" dirty="0"/>
              <a:t>If the column is of string type, then the sort order will be lexicographical order.</a:t>
            </a:r>
          </a:p>
        </p:txBody>
      </p:sp>
      <p:pic>
        <p:nvPicPr>
          <p:cNvPr id="6" name="Audio 5">
            <a:hlinkClick r:id="" action="ppaction://media"/>
            <a:extLst>
              <a:ext uri="{FF2B5EF4-FFF2-40B4-BE49-F238E27FC236}">
                <a16:creationId xmlns:a16="http://schemas.microsoft.com/office/drawing/2014/main" id="{83B0AA3B-6861-4DD4-8162-DF37CBBE15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13931135"/>
      </p:ext>
    </p:extLst>
  </p:cSld>
  <p:clrMapOvr>
    <a:masterClrMapping/>
  </p:clrMapOvr>
  <mc:AlternateContent xmlns:mc="http://schemas.openxmlformats.org/markup-compatibility/2006">
    <mc:Choice xmlns:p14="http://schemas.microsoft.com/office/powerpoint/2010/main" Requires="p14">
      <p:transition spd="slow" p14:dur="2000" advTm="102834"/>
    </mc:Choice>
    <mc:Fallback>
      <p:transition spd="slow" advTm="102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Difference between Sort By and Order By</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dirty="0"/>
              <a:t>Hive supports </a:t>
            </a:r>
            <a:r>
              <a:rPr lang="en-US" i="1" dirty="0"/>
              <a:t>SORT BY</a:t>
            </a:r>
            <a:r>
              <a:rPr lang="en-US" dirty="0"/>
              <a:t> which sorts the data per reducer. </a:t>
            </a:r>
          </a:p>
          <a:p>
            <a:pPr marL="457200" lvl="1" indent="0">
              <a:buNone/>
            </a:pPr>
            <a:endParaRPr lang="en-US" b="1" dirty="0"/>
          </a:p>
          <a:p>
            <a:pPr marL="457200" lvl="1" indent="0">
              <a:buNone/>
            </a:pPr>
            <a:r>
              <a:rPr lang="en-US" b="1" dirty="0"/>
              <a:t>The difference between "order by" and "sort by" is that :</a:t>
            </a:r>
          </a:p>
          <a:p>
            <a:pPr marL="457200" lvl="1" indent="0">
              <a:buNone/>
            </a:pPr>
            <a:endParaRPr lang="en-US" dirty="0"/>
          </a:p>
          <a:p>
            <a:pPr marL="457200" lvl="1" indent="0">
              <a:buNone/>
            </a:pPr>
            <a:r>
              <a:rPr lang="en-US" b="1" dirty="0"/>
              <a:t>"order by" :</a:t>
            </a:r>
            <a:r>
              <a:rPr lang="en-US" dirty="0"/>
              <a:t> guarantees total order in the output while the </a:t>
            </a:r>
            <a:r>
              <a:rPr lang="en-US" b="1" dirty="0"/>
              <a:t>"sort by"</a:t>
            </a:r>
            <a:r>
              <a:rPr lang="en-US" dirty="0"/>
              <a:t> only guarantees ordering of the rows within a reducer. </a:t>
            </a:r>
          </a:p>
          <a:p>
            <a:pPr marL="457200" lvl="1" indent="0">
              <a:buNone/>
            </a:pPr>
            <a:endParaRPr lang="en-US" dirty="0"/>
          </a:p>
          <a:p>
            <a:pPr marL="457200" lvl="1" indent="0">
              <a:buNone/>
            </a:pPr>
            <a:r>
              <a:rPr lang="en-US" dirty="0"/>
              <a:t>If there are more than one reducer, "sort by" may give partially ordered final results.</a:t>
            </a:r>
          </a:p>
        </p:txBody>
      </p:sp>
      <p:pic>
        <p:nvPicPr>
          <p:cNvPr id="5" name="Audio 4">
            <a:hlinkClick r:id="" action="ppaction://media"/>
            <a:extLst>
              <a:ext uri="{FF2B5EF4-FFF2-40B4-BE49-F238E27FC236}">
                <a16:creationId xmlns:a16="http://schemas.microsoft.com/office/drawing/2014/main" id="{6F9E569F-8110-4EF8-BAFE-CAE1EE430DD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48207461"/>
      </p:ext>
    </p:extLst>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nb-NO" sz="2800" b="1" dirty="0"/>
              <a:t>Setting Types for Sort By</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dirty="0"/>
              <a:t>As Sort By performs the sorting based on the data type,</a:t>
            </a:r>
          </a:p>
          <a:p>
            <a:pPr marL="457200" lvl="1" indent="0">
              <a:buNone/>
            </a:pPr>
            <a:r>
              <a:rPr lang="en-US" dirty="0"/>
              <a:t>After a transform, variable types are generally considered to be strings, meaning that numeric data will be sorted lexicographically. To overcome this, a second SELECT statement with casts can be used before using SORT BY.</a:t>
            </a:r>
          </a:p>
        </p:txBody>
      </p:sp>
      <p:sp>
        <p:nvSpPr>
          <p:cNvPr id="4" name="Rectangle: Rounded Corners 3">
            <a:extLst>
              <a:ext uri="{FF2B5EF4-FFF2-40B4-BE49-F238E27FC236}">
                <a16:creationId xmlns:a16="http://schemas.microsoft.com/office/drawing/2014/main" id="{EB9089CB-0DE2-4FC8-AA7C-6363BF28E643}"/>
              </a:ext>
            </a:extLst>
          </p:cNvPr>
          <p:cNvSpPr/>
          <p:nvPr/>
        </p:nvSpPr>
        <p:spPr>
          <a:xfrm>
            <a:off x="1436913" y="2769961"/>
            <a:ext cx="9122229" cy="3526971"/>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FROM (FROM (FROM </a:t>
            </a:r>
            <a:r>
              <a:rPr lang="en-US" dirty="0" err="1"/>
              <a:t>src</a:t>
            </a:r>
            <a:endParaRPr lang="en-US" dirty="0"/>
          </a:p>
          <a:p>
            <a:r>
              <a:rPr lang="en-US" dirty="0"/>
              <a:t>            SELECT TRANSFORM(value)</a:t>
            </a:r>
          </a:p>
          <a:p>
            <a:r>
              <a:rPr lang="en-US" dirty="0"/>
              <a:t>            USING 'mapper'</a:t>
            </a:r>
          </a:p>
          <a:p>
            <a:r>
              <a:rPr lang="en-US" dirty="0"/>
              <a:t>            AS value, count) mapped</a:t>
            </a:r>
          </a:p>
          <a:p>
            <a:r>
              <a:rPr lang="en-US" dirty="0"/>
              <a:t>      </a:t>
            </a:r>
            <a:r>
              <a:rPr lang="en-US" b="1" dirty="0">
                <a:solidFill>
                  <a:schemeClr val="tx1"/>
                </a:solidFill>
                <a:highlight>
                  <a:srgbClr val="00FFFF"/>
                </a:highlight>
              </a:rPr>
              <a:t>SELECT cast(value as double) AS value, cast(count as int) AS count</a:t>
            </a:r>
          </a:p>
          <a:p>
            <a:r>
              <a:rPr lang="en-US" dirty="0"/>
              <a:t>      SORT BY value, count) sorted</a:t>
            </a:r>
          </a:p>
          <a:p>
            <a:r>
              <a:rPr lang="en-US" dirty="0"/>
              <a:t>SELECT TRANSFORM(value, count)</a:t>
            </a:r>
          </a:p>
          <a:p>
            <a:r>
              <a:rPr lang="en-US" dirty="0"/>
              <a:t>USING 'reducer'</a:t>
            </a:r>
          </a:p>
          <a:p>
            <a:r>
              <a:rPr lang="en-US" dirty="0"/>
              <a:t>AS whatever</a:t>
            </a:r>
          </a:p>
        </p:txBody>
      </p:sp>
      <p:pic>
        <p:nvPicPr>
          <p:cNvPr id="6" name="Audio 5">
            <a:hlinkClick r:id="" action="ppaction://media"/>
            <a:extLst>
              <a:ext uri="{FF2B5EF4-FFF2-40B4-BE49-F238E27FC236}">
                <a16:creationId xmlns:a16="http://schemas.microsoft.com/office/drawing/2014/main" id="{968B630C-A620-4D79-8A48-E6523C52F52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53080428"/>
      </p:ext>
    </p:extLst>
  </p:cSld>
  <p:clrMapOvr>
    <a:masterClrMapping/>
  </p:clrMapOvr>
  <mc:AlternateContent xmlns:mc="http://schemas.openxmlformats.org/markup-compatibility/2006">
    <mc:Choice xmlns:p14="http://schemas.microsoft.com/office/powerpoint/2010/main" Requires="p14">
      <p:transition spd="slow" p14:dur="2000" advTm="2962"/>
    </mc:Choice>
    <mc:Fallback>
      <p:transition spd="slow" advTm="2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Cluster By and Distribute By</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fontScale="92500"/>
          </a:bodyPr>
          <a:lstStyle/>
          <a:p>
            <a:r>
              <a:rPr lang="en-US" b="1" i="1" dirty="0"/>
              <a:t>Cluster By</a:t>
            </a:r>
            <a:r>
              <a:rPr lang="en-US" b="1" dirty="0"/>
              <a:t> and </a:t>
            </a:r>
            <a:r>
              <a:rPr lang="en-US" b="1" i="1" dirty="0"/>
              <a:t>Distribute By</a:t>
            </a:r>
            <a:r>
              <a:rPr lang="en-US" dirty="0"/>
              <a:t> are used mainly with the transform/map reduce scripts. But, it is sometimes useful in SELECT statements if there is a need to </a:t>
            </a:r>
            <a:r>
              <a:rPr lang="en-US" b="1" dirty="0"/>
              <a:t>partition and sort</a:t>
            </a:r>
            <a:r>
              <a:rPr lang="en-US" dirty="0"/>
              <a:t> the output of a query for subsequent queries.</a:t>
            </a:r>
          </a:p>
          <a:p>
            <a:endParaRPr lang="en-US" dirty="0"/>
          </a:p>
          <a:p>
            <a:r>
              <a:rPr lang="en-US" b="1" i="1" dirty="0"/>
              <a:t>Cluster By</a:t>
            </a:r>
            <a:r>
              <a:rPr lang="en-US" dirty="0"/>
              <a:t> is a short-cut for both </a:t>
            </a:r>
            <a:r>
              <a:rPr lang="en-US" b="1" i="1" dirty="0"/>
              <a:t>Distribute By</a:t>
            </a:r>
            <a:r>
              <a:rPr lang="en-US" b="1" dirty="0"/>
              <a:t> and </a:t>
            </a:r>
            <a:r>
              <a:rPr lang="en-US" b="1" i="1" dirty="0"/>
              <a:t>Sort By</a:t>
            </a:r>
            <a:r>
              <a:rPr lang="en-US" dirty="0"/>
              <a:t>.</a:t>
            </a:r>
          </a:p>
          <a:p>
            <a:endParaRPr lang="en-US" dirty="0"/>
          </a:p>
          <a:p>
            <a:r>
              <a:rPr lang="en-US" dirty="0"/>
              <a:t>Hive uses the columns in </a:t>
            </a:r>
            <a:r>
              <a:rPr lang="en-US" i="1" dirty="0"/>
              <a:t>Distribute By</a:t>
            </a:r>
            <a:r>
              <a:rPr lang="en-US" dirty="0"/>
              <a:t> to distribute the rows among reducers. All rows with the same </a:t>
            </a:r>
            <a:r>
              <a:rPr lang="en-US" i="1" dirty="0"/>
              <a:t>Distribute By</a:t>
            </a:r>
            <a:r>
              <a:rPr lang="en-US" dirty="0"/>
              <a:t> columns will go to the same reducer. </a:t>
            </a:r>
          </a:p>
          <a:p>
            <a:endParaRPr lang="en-US" dirty="0"/>
          </a:p>
          <a:p>
            <a:r>
              <a:rPr lang="en-US" dirty="0"/>
              <a:t>However, </a:t>
            </a:r>
            <a:r>
              <a:rPr lang="en-US" i="1" dirty="0"/>
              <a:t>Distribute By</a:t>
            </a:r>
            <a:r>
              <a:rPr lang="en-US" dirty="0"/>
              <a:t> does not guarantee clustering or sorting properties on the distributed keys.</a:t>
            </a:r>
          </a:p>
          <a:p>
            <a:pPr marL="457200" lvl="1" indent="0">
              <a:buNone/>
            </a:pPr>
            <a:endParaRPr lang="en-US" dirty="0"/>
          </a:p>
        </p:txBody>
      </p:sp>
      <p:pic>
        <p:nvPicPr>
          <p:cNvPr id="4" name="Audio 3">
            <a:hlinkClick r:id="" action="ppaction://media"/>
            <a:extLst>
              <a:ext uri="{FF2B5EF4-FFF2-40B4-BE49-F238E27FC236}">
                <a16:creationId xmlns:a16="http://schemas.microsoft.com/office/drawing/2014/main" id="{E1FFC144-CF43-44BB-8CB9-99FB494C05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3617309"/>
      </p:ext>
    </p:extLst>
  </p:cSld>
  <p:clrMapOvr>
    <a:masterClrMapping/>
  </p:clrMapOvr>
  <mc:AlternateContent xmlns:mc="http://schemas.openxmlformats.org/markup-compatibility/2006">
    <mc:Choice xmlns:p14="http://schemas.microsoft.com/office/powerpoint/2010/main" Requires="p14">
      <p:transition spd="slow" p14:dur="2000" advTm="135994"/>
    </mc:Choice>
    <mc:Fallback>
      <p:transition spd="slow" advTm="135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Cluster By and Distribute By</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656943"/>
          </a:xfrm>
        </p:spPr>
        <p:txBody>
          <a:bodyPr>
            <a:normAutofit/>
          </a:bodyPr>
          <a:lstStyle/>
          <a:p>
            <a:pPr marL="457200" lvl="1" indent="0">
              <a:buNone/>
            </a:pPr>
            <a:r>
              <a:rPr lang="en-US" dirty="0"/>
              <a:t>Example, we are </a:t>
            </a:r>
            <a:r>
              <a:rPr lang="en-US" b="1" i="1" dirty="0"/>
              <a:t>Distributing By </a:t>
            </a:r>
            <a:r>
              <a:rPr lang="en-US" i="1" dirty="0"/>
              <a:t>x</a:t>
            </a:r>
            <a:r>
              <a:rPr lang="en-US" dirty="0"/>
              <a:t> on the following 5 rows to 2 reducer:</a:t>
            </a:r>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r>
              <a:rPr lang="en-US" dirty="0"/>
              <a:t>Reducer 1 got					Reducer 2 got</a:t>
            </a:r>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r>
              <a:rPr lang="en-US" dirty="0"/>
              <a:t>Note that all rows with the same key x1 is guaranteed to be distributed to the same reducer (reducer 1 in this case), but they are not guaranteed to be clustered in adjacent positions.</a:t>
            </a:r>
          </a:p>
        </p:txBody>
      </p:sp>
      <p:sp>
        <p:nvSpPr>
          <p:cNvPr id="4" name="Rectangle: Rounded Corners 3">
            <a:extLst>
              <a:ext uri="{FF2B5EF4-FFF2-40B4-BE49-F238E27FC236}">
                <a16:creationId xmlns:a16="http://schemas.microsoft.com/office/drawing/2014/main" id="{8A51A4F3-B008-4D7B-B371-FB9270E2662A}"/>
              </a:ext>
            </a:extLst>
          </p:cNvPr>
          <p:cNvSpPr/>
          <p:nvPr/>
        </p:nvSpPr>
        <p:spPr>
          <a:xfrm>
            <a:off x="1186542" y="1550762"/>
            <a:ext cx="9122229" cy="1551668"/>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x1</a:t>
            </a:r>
          </a:p>
          <a:p>
            <a:r>
              <a:rPr lang="en-US" dirty="0"/>
              <a:t>x2</a:t>
            </a:r>
          </a:p>
          <a:p>
            <a:r>
              <a:rPr lang="en-US" dirty="0"/>
              <a:t>x4</a:t>
            </a:r>
          </a:p>
          <a:p>
            <a:r>
              <a:rPr lang="en-US" dirty="0"/>
              <a:t>x3</a:t>
            </a:r>
          </a:p>
          <a:p>
            <a:r>
              <a:rPr lang="en-US" dirty="0"/>
              <a:t>x1</a:t>
            </a:r>
          </a:p>
        </p:txBody>
      </p:sp>
      <p:sp>
        <p:nvSpPr>
          <p:cNvPr id="5" name="Rectangle: Rounded Corners 4">
            <a:extLst>
              <a:ext uri="{FF2B5EF4-FFF2-40B4-BE49-F238E27FC236}">
                <a16:creationId xmlns:a16="http://schemas.microsoft.com/office/drawing/2014/main" id="{D185371C-0965-42D8-A61D-FAA87F4E06D7}"/>
              </a:ext>
            </a:extLst>
          </p:cNvPr>
          <p:cNvSpPr/>
          <p:nvPr/>
        </p:nvSpPr>
        <p:spPr>
          <a:xfrm>
            <a:off x="1186542" y="3863862"/>
            <a:ext cx="2209802" cy="1067367"/>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x1</a:t>
            </a:r>
          </a:p>
          <a:p>
            <a:r>
              <a:rPr lang="en-US" dirty="0"/>
              <a:t>x2</a:t>
            </a:r>
          </a:p>
          <a:p>
            <a:r>
              <a:rPr lang="en-US" dirty="0"/>
              <a:t>x1</a:t>
            </a:r>
          </a:p>
        </p:txBody>
      </p:sp>
      <p:sp>
        <p:nvSpPr>
          <p:cNvPr id="6" name="Rectangle: Rounded Corners 5">
            <a:extLst>
              <a:ext uri="{FF2B5EF4-FFF2-40B4-BE49-F238E27FC236}">
                <a16:creationId xmlns:a16="http://schemas.microsoft.com/office/drawing/2014/main" id="{003087BD-C8B8-4F80-A408-89F95256FAAA}"/>
              </a:ext>
            </a:extLst>
          </p:cNvPr>
          <p:cNvSpPr/>
          <p:nvPr/>
        </p:nvSpPr>
        <p:spPr>
          <a:xfrm>
            <a:off x="7173685" y="3863862"/>
            <a:ext cx="2209802" cy="1067367"/>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x4</a:t>
            </a:r>
          </a:p>
          <a:p>
            <a:r>
              <a:rPr lang="en-US" dirty="0"/>
              <a:t>x3</a:t>
            </a:r>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7" name="Ink 6">
                <a:extLst>
                  <a:ext uri="{FF2B5EF4-FFF2-40B4-BE49-F238E27FC236}">
                    <a16:creationId xmlns:a16="http://schemas.microsoft.com/office/drawing/2014/main" id="{34486C14-9245-49E9-8ADA-D6EDEEA80768}"/>
                  </a:ext>
                </a:extLst>
              </p14:cNvPr>
              <p14:cNvContentPartPr/>
              <p14:nvPr>
                <p:extLst>
                  <p:ext uri="{42D2F446-02D8-4167-A562-619A0277C38B}">
                    <p15:isNarration xmlns:p15="http://schemas.microsoft.com/office/powerpoint/2012/main" val="1"/>
                  </p:ext>
                </p:extLst>
              </p14:nvPr>
            </p14:nvContentPartPr>
            <p14:xfrm>
              <a:off x="1095840" y="3780720"/>
              <a:ext cx="1233000" cy="1141920"/>
            </p14:xfrm>
          </p:contentPart>
        </mc:Choice>
        <mc:Fallback>
          <p:pic>
            <p:nvPicPr>
              <p:cNvPr id="7" name="Ink 6">
                <a:extLst>
                  <a:ext uri="{FF2B5EF4-FFF2-40B4-BE49-F238E27FC236}">
                    <a16:creationId xmlns:a16="http://schemas.microsoft.com/office/drawing/2014/main" id="{34486C14-9245-49E9-8ADA-D6EDEEA80768}"/>
                  </a:ext>
                </a:extLst>
              </p:cNvPr>
              <p:cNvPicPr>
                <a:picLocks noGrp="1" noRot="1" noChangeAspect="1" noMove="1" noResize="1" noEditPoints="1" noAdjustHandles="1" noChangeArrowheads="1" noChangeShapeType="1"/>
              </p:cNvPicPr>
              <p:nvPr/>
            </p:nvPicPr>
            <p:blipFill>
              <a:blip r:embed="rId5"/>
              <a:stretch>
                <a:fillRect/>
              </a:stretch>
            </p:blipFill>
            <p:spPr>
              <a:xfrm>
                <a:off x="1080000" y="3717360"/>
                <a:ext cx="1264320" cy="1268640"/>
              </a:xfrm>
              <a:prstGeom prst="rect">
                <a:avLst/>
              </a:prstGeom>
            </p:spPr>
          </p:pic>
        </mc:Fallback>
      </mc:AlternateContent>
      <p:pic>
        <p:nvPicPr>
          <p:cNvPr id="8" name="Audio 7">
            <a:hlinkClick r:id="" action="ppaction://media"/>
            <a:extLst>
              <a:ext uri="{FF2B5EF4-FFF2-40B4-BE49-F238E27FC236}">
                <a16:creationId xmlns:a16="http://schemas.microsoft.com/office/drawing/2014/main" id="{DCF5018A-7D3D-4875-A124-55F3383588F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58216907"/>
      </p:ext>
    </p:extLst>
  </p:cSld>
  <p:clrMapOvr>
    <a:masterClrMapping/>
  </p:clrMapOvr>
  <mc:AlternateContent xmlns:mc="http://schemas.openxmlformats.org/markup-compatibility/2006">
    <mc:Choice xmlns:p14="http://schemas.microsoft.com/office/powerpoint/2010/main" Requires="p14">
      <p:transition spd="slow" p14:dur="2000" advTm="83234"/>
    </mc:Choice>
    <mc:Fallback>
      <p:transition spd="slow" advTm="83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59"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md type="call" cmd="playFrom(0.0)">
                                      <p:cBhvr>
                                        <p:cTn id="9"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Cluster By and Distribute By</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r>
              <a:rPr lang="en-US" dirty="0"/>
              <a:t>In contrast, if we use </a:t>
            </a:r>
            <a:r>
              <a:rPr lang="en-US" b="1" i="1" dirty="0"/>
              <a:t>Cluster By</a:t>
            </a:r>
            <a:r>
              <a:rPr lang="en-US" i="1" dirty="0"/>
              <a:t> x</a:t>
            </a:r>
            <a:r>
              <a:rPr lang="en-US" dirty="0"/>
              <a:t>, the two reducers will further sort rows on x:</a:t>
            </a:r>
          </a:p>
          <a:p>
            <a:pPr marL="457200" lvl="1" indent="0">
              <a:buNone/>
            </a:pPr>
            <a:endParaRPr lang="en-US" dirty="0"/>
          </a:p>
          <a:p>
            <a:pPr marL="457200" lvl="1" indent="0">
              <a:buNone/>
            </a:pPr>
            <a:endParaRPr lang="en-US" dirty="0"/>
          </a:p>
          <a:p>
            <a:pPr marL="457200" lvl="1" indent="0">
              <a:buNone/>
            </a:pPr>
            <a:endParaRPr lang="en-US" dirty="0"/>
          </a:p>
          <a:p>
            <a:pPr marL="457200" lvl="1" indent="0">
              <a:buNone/>
            </a:pPr>
            <a:r>
              <a:rPr lang="en-US" dirty="0"/>
              <a:t>Reducer 1 got					Reducer 2 got</a:t>
            </a:r>
          </a:p>
          <a:p>
            <a:pPr marL="457200" lvl="1" indent="0">
              <a:buNone/>
            </a:pPr>
            <a:endParaRPr lang="en-US" dirty="0"/>
          </a:p>
        </p:txBody>
      </p:sp>
      <p:sp>
        <p:nvSpPr>
          <p:cNvPr id="7" name="Rectangle: Rounded Corners 6">
            <a:extLst>
              <a:ext uri="{FF2B5EF4-FFF2-40B4-BE49-F238E27FC236}">
                <a16:creationId xmlns:a16="http://schemas.microsoft.com/office/drawing/2014/main" id="{A8A092FF-40EF-4C78-8EC3-3C979D5C7172}"/>
              </a:ext>
            </a:extLst>
          </p:cNvPr>
          <p:cNvSpPr/>
          <p:nvPr/>
        </p:nvSpPr>
        <p:spPr>
          <a:xfrm>
            <a:off x="1186542" y="3863862"/>
            <a:ext cx="2209802" cy="1067367"/>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a:p>
            <a:r>
              <a:rPr lang="en-US" dirty="0"/>
              <a:t>x1</a:t>
            </a:r>
          </a:p>
          <a:p>
            <a:r>
              <a:rPr lang="en-US" dirty="0"/>
              <a:t>X1</a:t>
            </a:r>
          </a:p>
          <a:p>
            <a:r>
              <a:rPr lang="en-US" dirty="0"/>
              <a:t>x2</a:t>
            </a:r>
          </a:p>
          <a:p>
            <a:endParaRPr lang="en-US" dirty="0"/>
          </a:p>
        </p:txBody>
      </p:sp>
      <p:sp>
        <p:nvSpPr>
          <p:cNvPr id="8" name="Rectangle: Rounded Corners 7">
            <a:extLst>
              <a:ext uri="{FF2B5EF4-FFF2-40B4-BE49-F238E27FC236}">
                <a16:creationId xmlns:a16="http://schemas.microsoft.com/office/drawing/2014/main" id="{474B4592-AC9E-43C1-8983-5CC521F13AAE}"/>
              </a:ext>
            </a:extLst>
          </p:cNvPr>
          <p:cNvSpPr/>
          <p:nvPr/>
        </p:nvSpPr>
        <p:spPr>
          <a:xfrm>
            <a:off x="7173685" y="3863862"/>
            <a:ext cx="2209802" cy="1067367"/>
          </a:xfrm>
          <a:prstGeom prst="round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x3</a:t>
            </a:r>
          </a:p>
          <a:p>
            <a:r>
              <a:rPr lang="en-US" dirty="0"/>
              <a:t>x4</a:t>
            </a:r>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9" name="Ink 8">
                <a:extLst>
                  <a:ext uri="{FF2B5EF4-FFF2-40B4-BE49-F238E27FC236}">
                    <a16:creationId xmlns:a16="http://schemas.microsoft.com/office/drawing/2014/main" id="{ECD99696-5A43-4727-A452-DF7B4BF32D75}"/>
                  </a:ext>
                </a:extLst>
              </p14:cNvPr>
              <p14:cNvContentPartPr/>
              <p14:nvPr>
                <p:extLst>
                  <p:ext uri="{42D2F446-02D8-4167-A562-619A0277C38B}">
                    <p15:isNarration xmlns:p15="http://schemas.microsoft.com/office/powerpoint/2012/main" val="1"/>
                  </p:ext>
                </p:extLst>
              </p14:nvPr>
            </p14:nvContentPartPr>
            <p14:xfrm>
              <a:off x="986040" y="812880"/>
              <a:ext cx="7096320" cy="4329000"/>
            </p14:xfrm>
          </p:contentPart>
        </mc:Choice>
        <mc:Fallback>
          <p:pic>
            <p:nvPicPr>
              <p:cNvPr id="9" name="Ink 8">
                <a:extLst>
                  <a:ext uri="{FF2B5EF4-FFF2-40B4-BE49-F238E27FC236}">
                    <a16:creationId xmlns:a16="http://schemas.microsoft.com/office/drawing/2014/main" id="{ECD99696-5A43-4727-A452-DF7B4BF32D75}"/>
                  </a:ext>
                </a:extLst>
              </p:cNvPr>
              <p:cNvPicPr>
                <a:picLocks noGrp="1" noRot="1" noChangeAspect="1" noMove="1" noResize="1" noEditPoints="1" noAdjustHandles="1" noChangeArrowheads="1" noChangeShapeType="1"/>
              </p:cNvPicPr>
              <p:nvPr/>
            </p:nvPicPr>
            <p:blipFill>
              <a:blip r:embed="rId5"/>
              <a:stretch>
                <a:fillRect/>
              </a:stretch>
            </p:blipFill>
            <p:spPr>
              <a:xfrm>
                <a:off x="970200" y="749520"/>
                <a:ext cx="7127640" cy="4455720"/>
              </a:xfrm>
              <a:prstGeom prst="rect">
                <a:avLst/>
              </a:prstGeom>
            </p:spPr>
          </p:pic>
        </mc:Fallback>
      </mc:AlternateContent>
      <p:pic>
        <p:nvPicPr>
          <p:cNvPr id="10" name="Audio 9">
            <a:hlinkClick r:id="" action="ppaction://media"/>
            <a:extLst>
              <a:ext uri="{FF2B5EF4-FFF2-40B4-BE49-F238E27FC236}">
                <a16:creationId xmlns:a16="http://schemas.microsoft.com/office/drawing/2014/main" id="{76F5EAC0-E5F8-408A-832A-B3297603AE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69064139"/>
      </p:ext>
    </p:extLst>
  </p:cSld>
  <p:clrMapOvr>
    <a:masterClrMapping/>
  </p:clrMapOvr>
  <mc:AlternateContent xmlns:mc="http://schemas.openxmlformats.org/markup-compatibility/2006">
    <mc:Choice xmlns:p14="http://schemas.microsoft.com/office/powerpoint/2010/main" Requires="p14">
      <p:transition spd="slow" p14:dur="2000" advTm="42015"/>
    </mc:Choice>
    <mc:Fallback>
      <p:transition spd="slow" advTm="42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par>
                                <p:cTn id="7" presetID="59"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md type="call" cmd="playFrom(0.0)">
                                      <p:cBhvr>
                                        <p:cTn id="9"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Conclusion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689600"/>
          </a:xfrm>
        </p:spPr>
        <p:txBody>
          <a:bodyPr>
            <a:normAutofit lnSpcReduction="10000"/>
          </a:bodyPr>
          <a:lstStyle/>
          <a:p>
            <a:pPr lvl="1"/>
            <a:r>
              <a:rPr lang="en-US" b="1" dirty="0"/>
              <a:t>Order By</a:t>
            </a:r>
            <a:r>
              <a:rPr lang="en-US" dirty="0"/>
              <a:t> guarantees full complete order</a:t>
            </a:r>
          </a:p>
          <a:p>
            <a:pPr lvl="1"/>
            <a:endParaRPr lang="en-US" dirty="0"/>
          </a:p>
          <a:p>
            <a:pPr lvl="1"/>
            <a:r>
              <a:rPr lang="en-US" b="1" dirty="0"/>
              <a:t>Sort by</a:t>
            </a:r>
            <a:r>
              <a:rPr lang="en-US" dirty="0"/>
              <a:t> does not guarantees full complete order, depends on the number of reducers.</a:t>
            </a:r>
          </a:p>
          <a:p>
            <a:pPr lvl="1"/>
            <a:endParaRPr lang="en-US" dirty="0"/>
          </a:p>
          <a:p>
            <a:pPr lvl="1"/>
            <a:r>
              <a:rPr lang="en-US" b="1" dirty="0"/>
              <a:t>Sort by</a:t>
            </a:r>
            <a:r>
              <a:rPr lang="en-US" dirty="0"/>
              <a:t> provide data type based ordering.</a:t>
            </a:r>
          </a:p>
          <a:p>
            <a:pPr lvl="1"/>
            <a:endParaRPr lang="en-US" dirty="0"/>
          </a:p>
          <a:p>
            <a:pPr lvl="1"/>
            <a:r>
              <a:rPr lang="en-US" b="1" dirty="0"/>
              <a:t>Sort by </a:t>
            </a:r>
            <a:r>
              <a:rPr lang="en-US" dirty="0"/>
              <a:t>--  provides ordering the data per reducer. </a:t>
            </a:r>
          </a:p>
          <a:p>
            <a:pPr lvl="1"/>
            <a:endParaRPr lang="en-US" dirty="0"/>
          </a:p>
          <a:p>
            <a:pPr lvl="1"/>
            <a:r>
              <a:rPr lang="en-US" b="1" dirty="0"/>
              <a:t>Order by </a:t>
            </a:r>
            <a:r>
              <a:rPr lang="en-US" dirty="0"/>
              <a:t>– there would be one final reducer to do  the complete ordering.</a:t>
            </a:r>
          </a:p>
          <a:p>
            <a:pPr lvl="1"/>
            <a:endParaRPr lang="en-US" dirty="0"/>
          </a:p>
          <a:p>
            <a:pPr lvl="1"/>
            <a:r>
              <a:rPr lang="en-US" b="1" i="1" dirty="0"/>
              <a:t>Distribute By</a:t>
            </a:r>
            <a:r>
              <a:rPr lang="en-US" dirty="0"/>
              <a:t> is meant to distribute the rows among reducers. All rows with the same </a:t>
            </a:r>
            <a:r>
              <a:rPr lang="en-US" i="1" dirty="0"/>
              <a:t>Distribute By</a:t>
            </a:r>
            <a:r>
              <a:rPr lang="en-US" dirty="0"/>
              <a:t> columns will go to the same reducer.</a:t>
            </a:r>
          </a:p>
          <a:p>
            <a:pPr lvl="1"/>
            <a:endParaRPr lang="en-US" dirty="0"/>
          </a:p>
          <a:p>
            <a:pPr lvl="1"/>
            <a:r>
              <a:rPr lang="en-US" b="1" i="1" dirty="0"/>
              <a:t>Cluster By</a:t>
            </a:r>
            <a:r>
              <a:rPr lang="en-US" dirty="0"/>
              <a:t> is a short-cut for both </a:t>
            </a:r>
            <a:r>
              <a:rPr lang="en-US" b="1" i="1" dirty="0"/>
              <a:t>Distribute By</a:t>
            </a:r>
            <a:r>
              <a:rPr lang="en-US" b="1" dirty="0"/>
              <a:t> and </a:t>
            </a:r>
            <a:r>
              <a:rPr lang="en-US" b="1" i="1" dirty="0"/>
              <a:t>Sort By, </a:t>
            </a:r>
            <a:r>
              <a:rPr lang="en-US" i="1" dirty="0"/>
              <a:t>that mean along with the distribution of rows to the </a:t>
            </a:r>
            <a:r>
              <a:rPr lang="en-US" i="1" dirty="0" err="1"/>
              <a:t>reducer,order</a:t>
            </a:r>
            <a:r>
              <a:rPr lang="en-US" i="1" dirty="0"/>
              <a:t> would also be maintained.</a:t>
            </a:r>
            <a:endParaRPr lang="en-US" dirty="0"/>
          </a:p>
          <a:p>
            <a:pPr lvl="1"/>
            <a:endParaRPr lang="en-US" dirty="0"/>
          </a:p>
          <a:p>
            <a:pPr marL="457200" lvl="1" indent="0">
              <a:buNone/>
            </a:pPr>
            <a:endParaRPr lang="en-US" dirty="0"/>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3BB2D2BD-8853-42E2-9A83-9B80447393F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1044829"/>
      </p:ext>
    </p:extLst>
  </p:cSld>
  <p:clrMapOvr>
    <a:masterClrMapping/>
  </p:clrMapOvr>
  <mc:AlternateContent xmlns:mc="http://schemas.openxmlformats.org/markup-compatibility/2006">
    <mc:Choice xmlns:p14="http://schemas.microsoft.com/office/powerpoint/2010/main" Requires="p14">
      <p:transition spd="slow" p14:dur="2000" advTm="93566"/>
    </mc:Choice>
    <mc:Fallback>
      <p:transition spd="slow" advTm="93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2354</TotalTime>
  <Words>248</Words>
  <Application>Microsoft Office PowerPoint</Application>
  <PresentationFormat>Widescreen</PresentationFormat>
  <Paragraphs>110</Paragraphs>
  <Slides>10</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Apache Hive Interview Questions</vt:lpstr>
      <vt:lpstr>Order by</vt:lpstr>
      <vt:lpstr>Sort By</vt:lpstr>
      <vt:lpstr>Difference between Sort By and Order By</vt:lpstr>
      <vt:lpstr>Setting Types for Sort By</vt:lpstr>
      <vt:lpstr>Cluster By and Distribute By</vt:lpstr>
      <vt:lpstr>Cluster By and Distribute By</vt:lpstr>
      <vt:lpstr>Cluster By and Distribute By</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Hive Interview Questions</dc:title>
  <dc:creator>Viresh Kumar</dc:creator>
  <cp:lastModifiedBy>Viresh Kumar</cp:lastModifiedBy>
  <cp:revision>56</cp:revision>
  <dcterms:created xsi:type="dcterms:W3CDTF">2019-01-05T09:32:29Z</dcterms:created>
  <dcterms:modified xsi:type="dcterms:W3CDTF">2019-01-12T04:39:10Z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2019-01-05T09:32:39.4664936Z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